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4F524-A4E0-4450-9259-E19AE55260DB}" type="datetimeFigureOut">
              <a:rPr lang="en-US" smtClean="0"/>
              <a:t>5/7/2012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6E90E-7806-42F3-974E-791A2AD9E77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6E90E-7806-42F3-974E-791A2AD9E779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70463-6BAC-4C7C-93D0-E9877DD91AE6}" type="datetimeFigureOut">
              <a:rPr lang="en-US" smtClean="0"/>
              <a:pPr/>
              <a:t>5/7/2012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D9E94-A097-4D03-885C-36F4CBB5C11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s.gov/businesses/article/0,,id=183646,00.html" TargetMode="External"/><Relationship Id="rId2" Type="http://schemas.openxmlformats.org/officeDocument/2006/relationships/hyperlink" Target="http://www.irs.gov/businesses/article/0,,id=139357,00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rs.gov/businesses/article/0,,id=97387,00.html" TargetMode="External"/><Relationship Id="rId4" Type="http://schemas.openxmlformats.org/officeDocument/2006/relationships/hyperlink" Target="http://www.irs.gov/businesses/article/0,,id=181391,00.html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Industry Issue Resolution/Coordinated Issues</a:t>
            </a:r>
            <a:br>
              <a:rPr lang="en-US" dirty="0" smtClean="0"/>
            </a:br>
            <a:r>
              <a:rPr lang="en-US" dirty="0" smtClean="0"/>
              <a:t>FBA Insurance Tax Program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Focus on Insurance Industry Issues</a:t>
            </a:r>
          </a:p>
          <a:p>
            <a:endParaRPr lang="en-US" dirty="0"/>
          </a:p>
          <a:p>
            <a:r>
              <a:rPr lang="en-US" dirty="0" smtClean="0"/>
              <a:t>Dave Carlson, SVP, Hartford Financial Services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Industry Issue Resolution (“IIR”)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History of IIR Program</a:t>
            </a:r>
          </a:p>
          <a:p>
            <a:r>
              <a:rPr lang="en-US" dirty="0" smtClean="0"/>
              <a:t>Benefits to Government/Taxpayer of IIR’s</a:t>
            </a:r>
          </a:p>
          <a:p>
            <a:pPr lvl="1"/>
            <a:r>
              <a:rPr lang="en-US" dirty="0" smtClean="0"/>
              <a:t>Certainty of treatment</a:t>
            </a:r>
          </a:p>
          <a:p>
            <a:pPr lvl="1"/>
            <a:r>
              <a:rPr lang="en-US" dirty="0" smtClean="0"/>
              <a:t>Greatly reduced administrative costs to both sides</a:t>
            </a:r>
          </a:p>
          <a:p>
            <a:r>
              <a:rPr lang="en-US" dirty="0" smtClean="0"/>
              <a:t>How issues are chosen</a:t>
            </a:r>
          </a:p>
          <a:p>
            <a:pPr lvl="1"/>
            <a:r>
              <a:rPr lang="en-US" dirty="0" smtClean="0"/>
              <a:t>Complex fact patterns/unclear law</a:t>
            </a:r>
          </a:p>
          <a:p>
            <a:r>
              <a:rPr lang="en-US" dirty="0" smtClean="0"/>
              <a:t>Openness and honesty are important</a:t>
            </a:r>
          </a:p>
          <a:p>
            <a:r>
              <a:rPr lang="en-US" dirty="0" smtClean="0"/>
              <a:t>Timing of resolution</a:t>
            </a:r>
          </a:p>
          <a:p>
            <a:r>
              <a:rPr lang="en-US" dirty="0" smtClean="0"/>
              <a:t>It is not “Let’s Make a Deal”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Worthlessness 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Issue is when/how much bad debt deduction can be taken by insurance companies on partially worthless securities under IRC Sec. 166</a:t>
            </a:r>
          </a:p>
          <a:p>
            <a:r>
              <a:rPr lang="en-US" dirty="0" smtClean="0"/>
              <a:t>Although formal bad debt guidance for the insurance industry has not been issued, the 2008-2009 financial crisis caused the amounts at stake to increase greatly</a:t>
            </a:r>
          </a:p>
          <a:p>
            <a:r>
              <a:rPr lang="en-US" dirty="0" smtClean="0"/>
              <a:t>Both the government and taxpayers would benefit from clarity on the rules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Worthlessness 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Original request filed with IRS in September, 2010</a:t>
            </a:r>
          </a:p>
          <a:p>
            <a:r>
              <a:rPr lang="en-US" dirty="0" smtClean="0"/>
              <a:t>Begun by group of interested companies, ACLI assumed a leading role</a:t>
            </a:r>
          </a:p>
          <a:p>
            <a:r>
              <a:rPr lang="en-US" dirty="0" smtClean="0"/>
              <a:t>Several meetings held since that time, many documents have been prepared</a:t>
            </a:r>
          </a:p>
          <a:p>
            <a:r>
              <a:rPr lang="en-US" dirty="0" smtClean="0"/>
              <a:t>Progress continues; resolution is currently expected in the near future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 Annuity Hedging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 is timing of recognition of gains and losses on hedges purchased for variable annuity products</a:t>
            </a:r>
          </a:p>
          <a:p>
            <a:r>
              <a:rPr lang="en-US" dirty="0" smtClean="0"/>
              <a:t>Although treatment of insurance company hedges has always been unclear, the magnitude of gains and losses during the financial crisis made it important to have clear and consistent guidance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Hedging 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Original request filed in January, 2011</a:t>
            </a:r>
          </a:p>
          <a:p>
            <a:r>
              <a:rPr lang="en-US" dirty="0" smtClean="0"/>
              <a:t>Also led by group of interested companies, with ACLI assuming a significant role</a:t>
            </a:r>
          </a:p>
          <a:p>
            <a:r>
              <a:rPr lang="en-US" dirty="0" smtClean="0"/>
              <a:t>Several technical discussions have occurred since early 2011</a:t>
            </a:r>
          </a:p>
          <a:p>
            <a:r>
              <a:rPr lang="en-US" dirty="0" smtClean="0"/>
              <a:t>This guidance may take a little longer to resolve than partial worthlessness, but mid to late 2012 appears to be a reasonable goal.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u="sng" dirty="0" smtClean="0">
                <a:hlinkClick r:id="rId2"/>
              </a:rPr>
              <a:t>Abandonment Losses for Intangible Assets</a:t>
            </a:r>
            <a:r>
              <a:rPr lang="en-US" dirty="0" smtClean="0"/>
              <a:t> - 05-27-2005</a:t>
            </a:r>
          </a:p>
          <a:p>
            <a:pPr lvl="0"/>
            <a:r>
              <a:rPr lang="en-US" u="sng" dirty="0" smtClean="0">
                <a:hlinkClick r:id="rId3"/>
              </a:rPr>
              <a:t>Conversion of Nonprofit Organizations</a:t>
            </a:r>
            <a:r>
              <a:rPr lang="en-US" dirty="0" smtClean="0"/>
              <a:t> - 06-04-08</a:t>
            </a:r>
          </a:p>
          <a:p>
            <a:pPr lvl="0"/>
            <a:r>
              <a:rPr lang="en-US" u="sng" dirty="0" smtClean="0">
                <a:hlinkClick r:id="rId4"/>
              </a:rPr>
              <a:t>IRC Section 807 Basis Adjustment - Change in Basis v. Correction of Error</a:t>
            </a:r>
            <a:r>
              <a:rPr lang="en-US" dirty="0" smtClean="0"/>
              <a:t> - 01-06-1997</a:t>
            </a:r>
          </a:p>
          <a:p>
            <a:pPr lvl="0"/>
            <a:r>
              <a:rPr lang="en-US" u="sng" dirty="0" smtClean="0">
                <a:hlinkClick r:id="rId5"/>
              </a:rPr>
              <a:t>Loss Utilization in a Life-Nonlife Consolidated Return Separate v. Single Entity Approach</a:t>
            </a:r>
            <a:r>
              <a:rPr lang="en-US" dirty="0" smtClean="0"/>
              <a:t> - 8-09-2000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Issues per IRS/LB&amp;I website as of 4/30/12</a:t>
            </a:r>
          </a:p>
          <a:p>
            <a:r>
              <a:rPr lang="en-US" dirty="0" smtClean="0"/>
              <a:t>Are these issues still being worked?</a:t>
            </a:r>
          </a:p>
          <a:p>
            <a:r>
              <a:rPr lang="en-US" dirty="0" smtClean="0"/>
              <a:t>Are the issues still appropriate in the context of other issues that we are discussing today?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362</Words>
  <Application>Microsoft Office PowerPoint</Application>
  <PresentationFormat>On-screen Show (4:3)</PresentationFormat>
  <Paragraphs>42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Industry Issue Resolution/Coordinated Issues FBA Insurance Tax Program</vt:lpstr>
      <vt:lpstr>Industry Issue Resolution (“IIR”)</vt:lpstr>
      <vt:lpstr>Partial Worthlessness Issue</vt:lpstr>
      <vt:lpstr>Partial Worthlessness Timeline</vt:lpstr>
      <vt:lpstr>Variable Annuity Hedging</vt:lpstr>
      <vt:lpstr>Hedging Timeline</vt:lpstr>
      <vt:lpstr>Coordinated Issues</vt:lpstr>
      <vt:lpstr>Coordinated Issues</vt:lpstr>
    </vt:vector>
  </TitlesOfParts>
  <Company>The Hartford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Industry Issue Resolution</dc:title>
  <dc:creator>dc04533</dc:creator>
  <cp:lastModifiedBy>Kate Faenza</cp:lastModifiedBy>
  <cp:revision>10</cp:revision>
  <dcterms:created xsi:type="dcterms:W3CDTF">2012-03-27T14:15:37Z</dcterms:created>
  <dcterms:modified xsi:type="dcterms:W3CDTF">2012-05-07T18:44:35Z</dcterms:modified>
</cp:coreProperties>
</file>